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Radley Italics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aven Pro Regular Bold" panose="020B0604020202020204" charset="0"/>
      <p:regular r:id="rId14"/>
    </p:embeddedFont>
    <p:embeddedFont>
      <p:font typeface="Maven Pro Regular" panose="020B0604020202020204" charset="0"/>
      <p:regular r:id="rId15"/>
    </p:embeddedFont>
    <p:embeddedFont>
      <p:font typeface="Bahnschrift Light SemiCondensed" panose="020B0502040204020203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5.sv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1.svg"/><Relationship Id="rId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0.svg"/><Relationship Id="rId5" Type="http://schemas.openxmlformats.org/officeDocument/2006/relationships/image" Target="../media/image17.svg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jpeg"/><Relationship Id="rId7" Type="http://schemas.openxmlformats.org/officeDocument/2006/relationships/image" Target="../media/image11.svg"/><Relationship Id="rId12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4.png"/><Relationship Id="rId5" Type="http://schemas.openxmlformats.org/officeDocument/2006/relationships/image" Target="../media/image27.png"/><Relationship Id="rId10" Type="http://schemas.openxmlformats.org/officeDocument/2006/relationships/image" Target="../media/image25.sv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3777" r="-13777"/>
            </a:stretch>
          </a:blipFill>
        </p:spPr>
      </p:sp>
      <p:sp>
        <p:nvSpPr>
          <p:cNvPr id="3" name="Freeform 3"/>
          <p:cNvSpPr/>
          <p:nvPr/>
        </p:nvSpPr>
        <p:spPr>
          <a:xfrm rot="-635927">
            <a:off x="5634031" y="1761478"/>
            <a:ext cx="6867875" cy="6129579"/>
          </a:xfrm>
          <a:custGeom>
            <a:avLst/>
            <a:gdLst/>
            <a:ahLst/>
            <a:cxnLst/>
            <a:rect l="l" t="t" r="r" b="b"/>
            <a:pathLst>
              <a:path w="6867875" h="6129579">
                <a:moveTo>
                  <a:pt x="0" y="0"/>
                </a:moveTo>
                <a:lnTo>
                  <a:pt x="6867876" y="0"/>
                </a:lnTo>
                <a:lnTo>
                  <a:pt x="6867876" y="6129579"/>
                </a:lnTo>
                <a:lnTo>
                  <a:pt x="0" y="6129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96992">
            <a:off x="12163141" y="4182726"/>
            <a:ext cx="5415954" cy="2173152"/>
          </a:xfrm>
          <a:custGeom>
            <a:avLst/>
            <a:gdLst/>
            <a:ahLst/>
            <a:cxnLst/>
            <a:rect l="l" t="t" r="r" b="b"/>
            <a:pathLst>
              <a:path w="5415954" h="2173152">
                <a:moveTo>
                  <a:pt x="0" y="0"/>
                </a:moveTo>
                <a:lnTo>
                  <a:pt x="5415954" y="0"/>
                </a:lnTo>
                <a:lnTo>
                  <a:pt x="5415954" y="2173151"/>
                </a:lnTo>
                <a:lnTo>
                  <a:pt x="0" y="2173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314389">
            <a:off x="435123" y="4808239"/>
            <a:ext cx="6121211" cy="1986812"/>
          </a:xfrm>
          <a:custGeom>
            <a:avLst/>
            <a:gdLst/>
            <a:ahLst/>
            <a:cxnLst/>
            <a:rect l="l" t="t" r="r" b="b"/>
            <a:pathLst>
              <a:path w="6121211" h="1986812">
                <a:moveTo>
                  <a:pt x="0" y="0"/>
                </a:moveTo>
                <a:lnTo>
                  <a:pt x="6121211" y="0"/>
                </a:lnTo>
                <a:lnTo>
                  <a:pt x="6121211" y="1986812"/>
                </a:lnTo>
                <a:lnTo>
                  <a:pt x="0" y="1986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54561"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6805268" y="-1240096"/>
            <a:ext cx="4727868" cy="12703061"/>
          </a:xfrm>
          <a:custGeom>
            <a:avLst/>
            <a:gdLst/>
            <a:ahLst/>
            <a:cxnLst/>
            <a:rect l="l" t="t" r="r" b="b"/>
            <a:pathLst>
              <a:path w="4727868" h="12703061">
                <a:moveTo>
                  <a:pt x="0" y="0"/>
                </a:moveTo>
                <a:lnTo>
                  <a:pt x="4727867" y="0"/>
                </a:lnTo>
                <a:lnTo>
                  <a:pt x="4727867" y="12703061"/>
                </a:lnTo>
                <a:lnTo>
                  <a:pt x="0" y="127030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710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301225" y="7117840"/>
            <a:ext cx="9066759" cy="1748589"/>
          </a:xfrm>
          <a:custGeom>
            <a:avLst/>
            <a:gdLst/>
            <a:ahLst/>
            <a:cxnLst/>
            <a:rect l="l" t="t" r="r" b="b"/>
            <a:pathLst>
              <a:path w="9066759" h="1748589">
                <a:moveTo>
                  <a:pt x="0" y="0"/>
                </a:moveTo>
                <a:lnTo>
                  <a:pt x="9066759" y="0"/>
                </a:lnTo>
                <a:lnTo>
                  <a:pt x="9066759" y="1748589"/>
                </a:lnTo>
                <a:lnTo>
                  <a:pt x="0" y="17485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4821197">
            <a:off x="13384055" y="5068564"/>
            <a:ext cx="3511392" cy="5847141"/>
          </a:xfrm>
          <a:custGeom>
            <a:avLst/>
            <a:gdLst/>
            <a:ahLst/>
            <a:cxnLst/>
            <a:rect l="l" t="t" r="r" b="b"/>
            <a:pathLst>
              <a:path w="3511392" h="5847141">
                <a:moveTo>
                  <a:pt x="0" y="0"/>
                </a:moveTo>
                <a:lnTo>
                  <a:pt x="3511392" y="0"/>
                </a:lnTo>
                <a:lnTo>
                  <a:pt x="3511392" y="5847141"/>
                </a:lnTo>
                <a:lnTo>
                  <a:pt x="0" y="58471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783" r="-51166"/>
            </a:stretch>
          </a:blipFill>
        </p:spPr>
      </p:sp>
      <p:sp>
        <p:nvSpPr>
          <p:cNvPr id="9" name="Freeform 9"/>
          <p:cNvSpPr/>
          <p:nvPr/>
        </p:nvSpPr>
        <p:spPr>
          <a:xfrm rot="651642">
            <a:off x="10472614" y="1598806"/>
            <a:ext cx="6166413" cy="1210159"/>
          </a:xfrm>
          <a:custGeom>
            <a:avLst/>
            <a:gdLst/>
            <a:ahLst/>
            <a:cxnLst/>
            <a:rect l="l" t="t" r="r" b="b"/>
            <a:pathLst>
              <a:path w="6166413" h="1210159">
                <a:moveTo>
                  <a:pt x="0" y="0"/>
                </a:moveTo>
                <a:lnTo>
                  <a:pt x="6166413" y="0"/>
                </a:lnTo>
                <a:lnTo>
                  <a:pt x="6166413" y="1210159"/>
                </a:lnTo>
                <a:lnTo>
                  <a:pt x="0" y="12101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94590" y="4457700"/>
            <a:ext cx="1029882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Precios</a:t>
            </a:r>
            <a:r>
              <a:rPr lang="en-US" sz="9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de Airbnb</a:t>
            </a:r>
          </a:p>
        </p:txBody>
      </p:sp>
      <p:sp>
        <p:nvSpPr>
          <p:cNvPr id="11" name="TextBox 11"/>
          <p:cNvSpPr txBox="1"/>
          <p:nvPr/>
        </p:nvSpPr>
        <p:spPr>
          <a:xfrm rot="679717">
            <a:off x="12557031" y="7182079"/>
            <a:ext cx="5524055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-96" dirty="0">
                <a:solidFill>
                  <a:srgbClr val="000000"/>
                </a:solidFill>
                <a:latin typeface="Maven Pro Regular"/>
              </a:rPr>
              <a:t>Altamirano Paredes Alejandro</a:t>
            </a:r>
          </a:p>
          <a:p>
            <a:pPr algn="l">
              <a:lnSpc>
                <a:spcPts val="4480"/>
              </a:lnSpc>
            </a:pPr>
            <a:r>
              <a:rPr lang="en-US" sz="3200" spc="-96" dirty="0" smtClean="0">
                <a:solidFill>
                  <a:srgbClr val="000000"/>
                </a:solidFill>
                <a:latin typeface="Maven Pro Regular"/>
              </a:rPr>
              <a:t>Corona </a:t>
            </a:r>
            <a:r>
              <a:rPr lang="en-US" sz="3200" spc="-96" dirty="0">
                <a:solidFill>
                  <a:srgbClr val="000000"/>
                </a:solidFill>
                <a:latin typeface="Maven Pro Regular"/>
              </a:rPr>
              <a:t>Jimenez </a:t>
            </a:r>
            <a:r>
              <a:rPr lang="en-US" sz="3200" spc="-96" dirty="0" smtClean="0">
                <a:solidFill>
                  <a:srgbClr val="000000"/>
                </a:solidFill>
                <a:latin typeface="Maven Pro Regular"/>
              </a:rPr>
              <a:t>Andrea</a:t>
            </a:r>
          </a:p>
          <a:p>
            <a:pPr algn="l">
              <a:lnSpc>
                <a:spcPts val="4480"/>
              </a:lnSpc>
            </a:pPr>
            <a:r>
              <a:rPr lang="en-US" sz="3200" spc="-96" dirty="0" smtClean="0">
                <a:solidFill>
                  <a:srgbClr val="000000"/>
                </a:solidFill>
                <a:latin typeface="Maven Pro Regular"/>
              </a:rPr>
              <a:t>Lira Gonzalez Rosa Linda</a:t>
            </a:r>
            <a:endParaRPr lang="en-US" sz="3200" spc="-96" dirty="0">
              <a:solidFill>
                <a:srgbClr val="000000"/>
              </a:solidFill>
              <a:latin typeface="Maven Pro Regular"/>
            </a:endParaRPr>
          </a:p>
        </p:txBody>
      </p:sp>
      <p:sp>
        <p:nvSpPr>
          <p:cNvPr id="12" name="Freeform 12"/>
          <p:cNvSpPr/>
          <p:nvPr/>
        </p:nvSpPr>
        <p:spPr>
          <a:xfrm rot="-679365">
            <a:off x="944730" y="7717432"/>
            <a:ext cx="4176767" cy="1236881"/>
          </a:xfrm>
          <a:custGeom>
            <a:avLst/>
            <a:gdLst/>
            <a:ahLst/>
            <a:cxnLst/>
            <a:rect l="l" t="t" r="r" b="b"/>
            <a:pathLst>
              <a:path w="4176767" h="1236881">
                <a:moveTo>
                  <a:pt x="0" y="0"/>
                </a:moveTo>
                <a:lnTo>
                  <a:pt x="4176767" y="0"/>
                </a:lnTo>
                <a:lnTo>
                  <a:pt x="4176767" y="1236881"/>
                </a:lnTo>
                <a:lnTo>
                  <a:pt x="0" y="12368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67615"/>
            </a:stretch>
          </a:blipFill>
        </p:spPr>
      </p:sp>
      <p:sp>
        <p:nvSpPr>
          <p:cNvPr id="13" name="Freeform 13"/>
          <p:cNvSpPr/>
          <p:nvPr/>
        </p:nvSpPr>
        <p:spPr>
          <a:xfrm rot="765303">
            <a:off x="5194318" y="6721496"/>
            <a:ext cx="2057400" cy="1679587"/>
          </a:xfrm>
          <a:custGeom>
            <a:avLst/>
            <a:gdLst/>
            <a:ahLst/>
            <a:cxnLst/>
            <a:rect l="l" t="t" r="r" b="b"/>
            <a:pathLst>
              <a:path w="2057400" h="1679587">
                <a:moveTo>
                  <a:pt x="0" y="0"/>
                </a:moveTo>
                <a:lnTo>
                  <a:pt x="2057400" y="0"/>
                </a:lnTo>
                <a:lnTo>
                  <a:pt x="2057400" y="1679587"/>
                </a:lnTo>
                <a:lnTo>
                  <a:pt x="0" y="16795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 rot="-644221">
            <a:off x="1533869" y="7930805"/>
            <a:ext cx="2983604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-105">
                <a:solidFill>
                  <a:srgbClr val="000000"/>
                </a:solidFill>
                <a:latin typeface="Maven Pro Regular"/>
              </a:rPr>
              <a:t>Proyecto Final</a:t>
            </a:r>
          </a:p>
        </p:txBody>
      </p:sp>
      <p:sp>
        <p:nvSpPr>
          <p:cNvPr id="15" name="Freeform 15"/>
          <p:cNvSpPr/>
          <p:nvPr/>
        </p:nvSpPr>
        <p:spPr>
          <a:xfrm>
            <a:off x="12512704" y="2427439"/>
            <a:ext cx="1148356" cy="1670888"/>
          </a:xfrm>
          <a:custGeom>
            <a:avLst/>
            <a:gdLst/>
            <a:ahLst/>
            <a:cxnLst/>
            <a:rect l="l" t="t" r="r" b="b"/>
            <a:pathLst>
              <a:path w="1148356" h="1670888">
                <a:moveTo>
                  <a:pt x="0" y="0"/>
                </a:moveTo>
                <a:lnTo>
                  <a:pt x="1148356" y="0"/>
                </a:lnTo>
                <a:lnTo>
                  <a:pt x="1148356" y="1670888"/>
                </a:lnTo>
                <a:lnTo>
                  <a:pt x="0" y="16708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353230">
            <a:off x="10730390" y="6745706"/>
            <a:ext cx="1806036" cy="236427"/>
          </a:xfrm>
          <a:custGeom>
            <a:avLst/>
            <a:gdLst/>
            <a:ahLst/>
            <a:cxnLst/>
            <a:rect l="l" t="t" r="r" b="b"/>
            <a:pathLst>
              <a:path w="1806036" h="236427">
                <a:moveTo>
                  <a:pt x="0" y="0"/>
                </a:moveTo>
                <a:lnTo>
                  <a:pt x="1806036" y="0"/>
                </a:lnTo>
                <a:lnTo>
                  <a:pt x="1806036" y="236426"/>
                </a:lnTo>
                <a:lnTo>
                  <a:pt x="0" y="2364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699276" y="6109213"/>
            <a:ext cx="4528077" cy="3951776"/>
          </a:xfrm>
          <a:custGeom>
            <a:avLst/>
            <a:gdLst/>
            <a:ahLst/>
            <a:cxnLst/>
            <a:rect l="l" t="t" r="r" b="b"/>
            <a:pathLst>
              <a:path w="4528077" h="3951776">
                <a:moveTo>
                  <a:pt x="0" y="0"/>
                </a:moveTo>
                <a:lnTo>
                  <a:pt x="4528077" y="0"/>
                </a:lnTo>
                <a:lnTo>
                  <a:pt x="4528077" y="3951776"/>
                </a:lnTo>
                <a:lnTo>
                  <a:pt x="0" y="39517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6212" r="-21342"/>
            </a:stretch>
          </a:blipFill>
        </p:spPr>
      </p:sp>
      <p:sp>
        <p:nvSpPr>
          <p:cNvPr id="3" name="Freeform 3"/>
          <p:cNvSpPr/>
          <p:nvPr/>
        </p:nvSpPr>
        <p:spPr>
          <a:xfrm rot="-5696486">
            <a:off x="4607787" y="2135527"/>
            <a:ext cx="5201788" cy="8422198"/>
          </a:xfrm>
          <a:custGeom>
            <a:avLst/>
            <a:gdLst/>
            <a:ahLst/>
            <a:cxnLst/>
            <a:rect l="l" t="t" r="r" b="b"/>
            <a:pathLst>
              <a:path w="5201788" h="8422198">
                <a:moveTo>
                  <a:pt x="0" y="0"/>
                </a:moveTo>
                <a:lnTo>
                  <a:pt x="5201788" y="0"/>
                </a:lnTo>
                <a:lnTo>
                  <a:pt x="5201788" y="8422198"/>
                </a:lnTo>
                <a:lnTo>
                  <a:pt x="0" y="842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4670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92981" y="4017791"/>
            <a:ext cx="6559190" cy="1894509"/>
          </a:xfrm>
          <a:custGeom>
            <a:avLst/>
            <a:gdLst/>
            <a:ahLst/>
            <a:cxnLst/>
            <a:rect l="l" t="t" r="r" b="b"/>
            <a:pathLst>
              <a:path w="6559190" h="1894509">
                <a:moveTo>
                  <a:pt x="0" y="0"/>
                </a:moveTo>
                <a:lnTo>
                  <a:pt x="6559190" y="0"/>
                </a:lnTo>
                <a:lnTo>
                  <a:pt x="6559190" y="1894509"/>
                </a:lnTo>
                <a:lnTo>
                  <a:pt x="0" y="1894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539"/>
            </a:stretch>
          </a:blipFill>
        </p:spPr>
      </p:sp>
      <p:sp>
        <p:nvSpPr>
          <p:cNvPr id="5" name="Freeform 5"/>
          <p:cNvSpPr/>
          <p:nvPr/>
        </p:nvSpPr>
        <p:spPr>
          <a:xfrm rot="-9601654">
            <a:off x="12365346" y="2629822"/>
            <a:ext cx="3677125" cy="5723152"/>
          </a:xfrm>
          <a:custGeom>
            <a:avLst/>
            <a:gdLst/>
            <a:ahLst/>
            <a:cxnLst/>
            <a:rect l="l" t="t" r="r" b="b"/>
            <a:pathLst>
              <a:path w="3677125" h="5723152">
                <a:moveTo>
                  <a:pt x="0" y="0"/>
                </a:moveTo>
                <a:lnTo>
                  <a:pt x="3677125" y="0"/>
                </a:lnTo>
                <a:lnTo>
                  <a:pt x="3677125" y="5723152"/>
                </a:lnTo>
                <a:lnTo>
                  <a:pt x="0" y="5723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3972576" y="2173931"/>
            <a:ext cx="10342848" cy="6636512"/>
          </a:xfrm>
          <a:custGeom>
            <a:avLst/>
            <a:gdLst/>
            <a:ahLst/>
            <a:cxnLst/>
            <a:rect l="l" t="t" r="r" b="b"/>
            <a:pathLst>
              <a:path w="10342848" h="6636512">
                <a:moveTo>
                  <a:pt x="0" y="0"/>
                </a:moveTo>
                <a:lnTo>
                  <a:pt x="10342848" y="0"/>
                </a:lnTo>
                <a:lnTo>
                  <a:pt x="10342848" y="6636512"/>
                </a:lnTo>
                <a:lnTo>
                  <a:pt x="0" y="66365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1431"/>
            </a:stretch>
          </a:blipFill>
        </p:spPr>
      </p:sp>
      <p:sp>
        <p:nvSpPr>
          <p:cNvPr id="7" name="Freeform 7"/>
          <p:cNvSpPr/>
          <p:nvPr/>
        </p:nvSpPr>
        <p:spPr>
          <a:xfrm rot="140558">
            <a:off x="6711235" y="608849"/>
            <a:ext cx="5040400" cy="2142170"/>
          </a:xfrm>
          <a:custGeom>
            <a:avLst/>
            <a:gdLst/>
            <a:ahLst/>
            <a:cxnLst/>
            <a:rect l="l" t="t" r="r" b="b"/>
            <a:pathLst>
              <a:path w="5040400" h="2142170">
                <a:moveTo>
                  <a:pt x="0" y="0"/>
                </a:moveTo>
                <a:lnTo>
                  <a:pt x="5040400" y="0"/>
                </a:lnTo>
                <a:lnTo>
                  <a:pt x="5040400" y="2142171"/>
                </a:lnTo>
                <a:lnTo>
                  <a:pt x="0" y="21421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118879" y="1427060"/>
            <a:ext cx="4056786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5"/>
              </a:lnSpc>
            </a:pPr>
            <a:r>
              <a:rPr lang="en-US" sz="6500">
                <a:solidFill>
                  <a:srgbClr val="000000"/>
                </a:solidFill>
                <a:latin typeface="Radley Italics"/>
              </a:rPr>
              <a:t>Objetivo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34360" y="3001268"/>
            <a:ext cx="9419280" cy="2620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99" spc="-110">
                <a:solidFill>
                  <a:srgbClr val="000000"/>
                </a:solidFill>
                <a:latin typeface="Maven Pro Regular"/>
                <a:ea typeface="Maven Pro Regular"/>
              </a:rPr>
              <a:t>El objetivo de este proyecto es calcular con base en las características principales de los alojamientos, el precio futuro de los Airbnb´s en la Ciudad de México con precio promedio. 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052417" y="5730312"/>
            <a:ext cx="5151491" cy="4289289"/>
            <a:chOff x="0" y="0"/>
            <a:chExt cx="6868655" cy="5719053"/>
          </a:xfrm>
        </p:grpSpPr>
        <p:sp>
          <p:nvSpPr>
            <p:cNvPr id="11" name="Freeform 11"/>
            <p:cNvSpPr/>
            <p:nvPr/>
          </p:nvSpPr>
          <p:spPr>
            <a:xfrm rot="417708">
              <a:off x="279212" y="364025"/>
              <a:ext cx="6310231" cy="4991002"/>
            </a:xfrm>
            <a:custGeom>
              <a:avLst/>
              <a:gdLst/>
              <a:ahLst/>
              <a:cxnLst/>
              <a:rect l="l" t="t" r="r" b="b"/>
              <a:pathLst>
                <a:path w="6310231" h="4991002">
                  <a:moveTo>
                    <a:pt x="0" y="0"/>
                  </a:moveTo>
                  <a:lnTo>
                    <a:pt x="6310231" y="0"/>
                  </a:lnTo>
                  <a:lnTo>
                    <a:pt x="6310231" y="4991002"/>
                  </a:lnTo>
                  <a:lnTo>
                    <a:pt x="0" y="4991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430071">
              <a:off x="529684" y="621960"/>
              <a:ext cx="5864640" cy="3885601"/>
            </a:xfrm>
            <a:custGeom>
              <a:avLst/>
              <a:gdLst/>
              <a:ahLst/>
              <a:cxnLst/>
              <a:rect l="l" t="t" r="r" b="b"/>
              <a:pathLst>
                <a:path w="5864640" h="3885601">
                  <a:moveTo>
                    <a:pt x="0" y="0"/>
                  </a:moveTo>
                  <a:lnTo>
                    <a:pt x="5864640" y="0"/>
                  </a:lnTo>
                  <a:lnTo>
                    <a:pt x="5864640" y="3885601"/>
                  </a:lnTo>
                  <a:lnTo>
                    <a:pt x="0" y="3885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8388" r="-8388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 rot="765303" flipH="1">
            <a:off x="6655291" y="6412815"/>
            <a:ext cx="3150242" cy="2571743"/>
          </a:xfrm>
          <a:custGeom>
            <a:avLst/>
            <a:gdLst/>
            <a:ahLst/>
            <a:cxnLst/>
            <a:rect l="l" t="t" r="r" b="b"/>
            <a:pathLst>
              <a:path w="3150242" h="2571743">
                <a:moveTo>
                  <a:pt x="3150242" y="0"/>
                </a:moveTo>
                <a:lnTo>
                  <a:pt x="0" y="0"/>
                </a:lnTo>
                <a:lnTo>
                  <a:pt x="0" y="2571743"/>
                </a:lnTo>
                <a:lnTo>
                  <a:pt x="3150242" y="2571743"/>
                </a:lnTo>
                <a:lnTo>
                  <a:pt x="315024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470159" y="1679935"/>
            <a:ext cx="1449672" cy="1588286"/>
          </a:xfrm>
          <a:custGeom>
            <a:avLst/>
            <a:gdLst/>
            <a:ahLst/>
            <a:cxnLst/>
            <a:rect l="l" t="t" r="r" b="b"/>
            <a:pathLst>
              <a:path w="1449672" h="1588286">
                <a:moveTo>
                  <a:pt x="0" y="0"/>
                </a:moveTo>
                <a:lnTo>
                  <a:pt x="1449672" y="0"/>
                </a:lnTo>
                <a:lnTo>
                  <a:pt x="1449672" y="1588286"/>
                </a:lnTo>
                <a:lnTo>
                  <a:pt x="0" y="15882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B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610489">
            <a:off x="1816477" y="6404916"/>
            <a:ext cx="7057593" cy="6298902"/>
          </a:xfrm>
          <a:custGeom>
            <a:avLst/>
            <a:gdLst/>
            <a:ahLst/>
            <a:cxnLst/>
            <a:rect l="l" t="t" r="r" b="b"/>
            <a:pathLst>
              <a:path w="7057593" h="6298902">
                <a:moveTo>
                  <a:pt x="0" y="0"/>
                </a:moveTo>
                <a:lnTo>
                  <a:pt x="7057593" y="0"/>
                </a:lnTo>
                <a:lnTo>
                  <a:pt x="7057593" y="6298901"/>
                </a:lnTo>
                <a:lnTo>
                  <a:pt x="0" y="6298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318161" y="-578958"/>
            <a:ext cx="6906008" cy="12115803"/>
          </a:xfrm>
          <a:custGeom>
            <a:avLst/>
            <a:gdLst/>
            <a:ahLst/>
            <a:cxnLst/>
            <a:rect l="l" t="t" r="r" b="b"/>
            <a:pathLst>
              <a:path w="6906008" h="12115803">
                <a:moveTo>
                  <a:pt x="0" y="12115803"/>
                </a:moveTo>
                <a:lnTo>
                  <a:pt x="6906008" y="12115803"/>
                </a:lnTo>
                <a:lnTo>
                  <a:pt x="6906008" y="0"/>
                </a:lnTo>
                <a:lnTo>
                  <a:pt x="0" y="0"/>
                </a:lnTo>
                <a:lnTo>
                  <a:pt x="0" y="12115803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1252" y="2926244"/>
            <a:ext cx="6173853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8400">
                <a:solidFill>
                  <a:srgbClr val="000000"/>
                </a:solidFill>
                <a:latin typeface="Radley Italics"/>
              </a:rPr>
              <a:t>Elección       de Variables  </a:t>
            </a:r>
          </a:p>
        </p:txBody>
      </p:sp>
      <p:sp>
        <p:nvSpPr>
          <p:cNvPr id="5" name="Freeform 5"/>
          <p:cNvSpPr/>
          <p:nvPr/>
        </p:nvSpPr>
        <p:spPr>
          <a:xfrm>
            <a:off x="-643416" y="4190685"/>
            <a:ext cx="3631330" cy="3169160"/>
          </a:xfrm>
          <a:custGeom>
            <a:avLst/>
            <a:gdLst/>
            <a:ahLst/>
            <a:cxnLst/>
            <a:rect l="l" t="t" r="r" b="b"/>
            <a:pathLst>
              <a:path w="3631330" h="3169160">
                <a:moveTo>
                  <a:pt x="0" y="0"/>
                </a:moveTo>
                <a:lnTo>
                  <a:pt x="3631330" y="0"/>
                </a:lnTo>
                <a:lnTo>
                  <a:pt x="3631330" y="3169160"/>
                </a:lnTo>
                <a:lnTo>
                  <a:pt x="0" y="3169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20680" y="5602769"/>
            <a:ext cx="5014997" cy="3610026"/>
            <a:chOff x="0" y="0"/>
            <a:chExt cx="3783386" cy="27234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83386" cy="2723455"/>
            </a:xfrm>
            <a:custGeom>
              <a:avLst/>
              <a:gdLst/>
              <a:ahLst/>
              <a:cxnLst/>
              <a:rect l="l" t="t" r="r" b="b"/>
              <a:pathLst>
                <a:path w="3783386" h="2723455">
                  <a:moveTo>
                    <a:pt x="46313" y="0"/>
                  </a:moveTo>
                  <a:lnTo>
                    <a:pt x="3737073" y="0"/>
                  </a:lnTo>
                  <a:cubicBezTo>
                    <a:pt x="3749356" y="0"/>
                    <a:pt x="3761136" y="4879"/>
                    <a:pt x="3769821" y="13565"/>
                  </a:cubicBezTo>
                  <a:cubicBezTo>
                    <a:pt x="3778507" y="22250"/>
                    <a:pt x="3783386" y="34030"/>
                    <a:pt x="3783386" y="46313"/>
                  </a:cubicBezTo>
                  <a:lnTo>
                    <a:pt x="3783386" y="2677143"/>
                  </a:lnTo>
                  <a:cubicBezTo>
                    <a:pt x="3783386" y="2689426"/>
                    <a:pt x="3778507" y="2701205"/>
                    <a:pt x="3769821" y="2709891"/>
                  </a:cubicBezTo>
                  <a:cubicBezTo>
                    <a:pt x="3761136" y="2718576"/>
                    <a:pt x="3749356" y="2723455"/>
                    <a:pt x="3737073" y="2723455"/>
                  </a:cubicBezTo>
                  <a:lnTo>
                    <a:pt x="46313" y="2723455"/>
                  </a:lnTo>
                  <a:cubicBezTo>
                    <a:pt x="34030" y="2723455"/>
                    <a:pt x="22250" y="2718576"/>
                    <a:pt x="13565" y="2709891"/>
                  </a:cubicBezTo>
                  <a:cubicBezTo>
                    <a:pt x="4879" y="2701205"/>
                    <a:pt x="0" y="2689426"/>
                    <a:pt x="0" y="2677143"/>
                  </a:cubicBezTo>
                  <a:lnTo>
                    <a:pt x="0" y="46313"/>
                  </a:lnTo>
                  <a:cubicBezTo>
                    <a:pt x="0" y="34030"/>
                    <a:pt x="4879" y="22250"/>
                    <a:pt x="13565" y="13565"/>
                  </a:cubicBezTo>
                  <a:cubicBezTo>
                    <a:pt x="22250" y="4879"/>
                    <a:pt x="34030" y="0"/>
                    <a:pt x="46313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ysDot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783386" cy="278060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Maven Pro Regular Bold"/>
                </a:rPr>
                <a:t>Se hizo una selección de aquellas características que los clientes toman en cuenta para poder hacer la selección del lugar en el que se van a hospedar, pues estas influyen en la oferta y demanda en la estancia, las cuáles fueron las siguientes: 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6400119">
            <a:off x="15176850" y="-1262070"/>
            <a:ext cx="7058092" cy="6228766"/>
          </a:xfrm>
          <a:custGeom>
            <a:avLst/>
            <a:gdLst/>
            <a:ahLst/>
            <a:cxnLst/>
            <a:rect l="l" t="t" r="r" b="b"/>
            <a:pathLst>
              <a:path w="7058092" h="6228766">
                <a:moveTo>
                  <a:pt x="0" y="0"/>
                </a:moveTo>
                <a:lnTo>
                  <a:pt x="7058092" y="0"/>
                </a:lnTo>
                <a:lnTo>
                  <a:pt x="7058092" y="6228766"/>
                </a:lnTo>
                <a:lnTo>
                  <a:pt x="0" y="6228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51737">
            <a:off x="16139255" y="3724554"/>
            <a:ext cx="3293144" cy="7725851"/>
          </a:xfrm>
          <a:custGeom>
            <a:avLst/>
            <a:gdLst/>
            <a:ahLst/>
            <a:cxnLst/>
            <a:rect l="l" t="t" r="r" b="b"/>
            <a:pathLst>
              <a:path w="3293144" h="7725851">
                <a:moveTo>
                  <a:pt x="0" y="0"/>
                </a:moveTo>
                <a:lnTo>
                  <a:pt x="3293144" y="0"/>
                </a:lnTo>
                <a:lnTo>
                  <a:pt x="3293144" y="7725851"/>
                </a:lnTo>
                <a:lnTo>
                  <a:pt x="0" y="77258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252" y="1216862"/>
            <a:ext cx="1449672" cy="1588286"/>
          </a:xfrm>
          <a:custGeom>
            <a:avLst/>
            <a:gdLst/>
            <a:ahLst/>
            <a:cxnLst/>
            <a:rect l="l" t="t" r="r" b="b"/>
            <a:pathLst>
              <a:path w="1449672" h="1588286">
                <a:moveTo>
                  <a:pt x="0" y="0"/>
                </a:moveTo>
                <a:lnTo>
                  <a:pt x="1449672" y="0"/>
                </a:lnTo>
                <a:lnTo>
                  <a:pt x="1449672" y="1588286"/>
                </a:lnTo>
                <a:lnTo>
                  <a:pt x="0" y="15882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854572" y="376095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854572" y="1286751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657471" y="1292994"/>
            <a:ext cx="309324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-95">
                <a:solidFill>
                  <a:srgbClr val="000000"/>
                </a:solidFill>
                <a:latin typeface="Maven Pro Regular"/>
              </a:rPr>
              <a:t>Longitud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538355" y="1420206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478156" y="570388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538355" y="3279617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582799" y="2228278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592324" y="4125789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582799" y="5782973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582799" y="4934416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006972" y="5961722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582799" y="6814703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006972" y="3461306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006972" y="4240803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006972" y="5048875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006972" y="6900311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959835" y="2841090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6854572" y="2066248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2490473" y="1211279"/>
            <a:ext cx="284559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89">
                <a:solidFill>
                  <a:srgbClr val="000000"/>
                </a:solidFill>
                <a:latin typeface="Maven Pro Regular"/>
              </a:rPr>
              <a:t>Habitaciones privadas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33298" y="586632"/>
            <a:ext cx="309324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-95">
                <a:solidFill>
                  <a:srgbClr val="000000"/>
                </a:solidFill>
                <a:latin typeface="Maven Pro Regular Bold"/>
              </a:rPr>
              <a:t>L</a:t>
            </a:r>
            <a:r>
              <a:rPr lang="en-US" sz="3199" spc="-95">
                <a:solidFill>
                  <a:srgbClr val="000000"/>
                </a:solidFill>
                <a:latin typeface="Maven Pro Regular"/>
              </a:rPr>
              <a:t>ocación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05492" y="6856969"/>
            <a:ext cx="309324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-95">
                <a:solidFill>
                  <a:srgbClr val="000000"/>
                </a:solidFill>
                <a:latin typeface="Maven Pro Regular"/>
              </a:rPr>
              <a:t>No. Airbnb Host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76173" y="5473411"/>
            <a:ext cx="3093248" cy="105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-95">
                <a:solidFill>
                  <a:srgbClr val="000000"/>
                </a:solidFill>
                <a:latin typeface="Maven Pro Regular"/>
              </a:rPr>
              <a:t>Comentarios 130d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376173" y="4899719"/>
            <a:ext cx="309324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-95">
                <a:solidFill>
                  <a:srgbClr val="000000"/>
                </a:solidFill>
                <a:latin typeface="Maven Pro Regular"/>
              </a:rPr>
              <a:t>No. Huéspedes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305492" y="4078164"/>
            <a:ext cx="309324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-95">
                <a:solidFill>
                  <a:srgbClr val="000000"/>
                </a:solidFill>
                <a:latin typeface="Maven Pro Regular"/>
              </a:rPr>
              <a:t>Baños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233298" y="3116925"/>
            <a:ext cx="3093248" cy="95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0"/>
              </a:lnSpc>
            </a:pPr>
            <a:r>
              <a:rPr lang="en-US" sz="2900" spc="-87">
                <a:solidFill>
                  <a:srgbClr val="000000"/>
                </a:solidFill>
                <a:latin typeface="Maven Pro Regular"/>
              </a:rPr>
              <a:t>Comentarios por mes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305492" y="2097750"/>
            <a:ext cx="309324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89">
                <a:solidFill>
                  <a:srgbClr val="000000"/>
                </a:solidFill>
                <a:latin typeface="Maven Pro Regular"/>
              </a:rPr>
              <a:t>Habitaciones compartidas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762734" y="522763"/>
            <a:ext cx="309324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-95">
                <a:solidFill>
                  <a:srgbClr val="000000"/>
                </a:solidFill>
                <a:latin typeface="Maven Pro Regular Bold"/>
              </a:rPr>
              <a:t>L</a:t>
            </a:r>
            <a:r>
              <a:rPr lang="en-US" sz="3199" spc="-95">
                <a:solidFill>
                  <a:srgbClr val="000000"/>
                </a:solidFill>
                <a:latin typeface="Maven Pro Regular"/>
              </a:rPr>
              <a:t>atitud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657471" y="2071504"/>
            <a:ext cx="309324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-95">
                <a:solidFill>
                  <a:srgbClr val="000000"/>
                </a:solidFill>
                <a:latin typeface="Maven Pro Regular"/>
              </a:rPr>
              <a:t>Recámaras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841983" y="2846346"/>
            <a:ext cx="309324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-95">
                <a:solidFill>
                  <a:srgbClr val="000000"/>
                </a:solidFill>
                <a:latin typeface="Maven Pro Regular"/>
              </a:rPr>
              <a:t>Máximo noches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806643" y="3438974"/>
            <a:ext cx="309324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-95">
                <a:solidFill>
                  <a:srgbClr val="000000"/>
                </a:solidFill>
                <a:latin typeface="Maven Pro Regular"/>
              </a:rPr>
              <a:t>Mínimo noches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806643" y="4246059"/>
            <a:ext cx="3706432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-95">
                <a:solidFill>
                  <a:srgbClr val="000000"/>
                </a:solidFill>
                <a:latin typeface="Maven Pro Regular"/>
              </a:rPr>
              <a:t>Disponibilidad 365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806643" y="5054131"/>
            <a:ext cx="309324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-95">
                <a:solidFill>
                  <a:srgbClr val="000000"/>
                </a:solidFill>
                <a:latin typeface="Maven Pro Regular"/>
              </a:rPr>
              <a:t>No</a:t>
            </a:r>
            <a:r>
              <a:rPr lang="en-US" sz="3199" spc="-95">
                <a:solidFill>
                  <a:srgbClr val="000000"/>
                </a:solidFill>
                <a:latin typeface="Maven Pro Regular Bold"/>
              </a:rPr>
              <a:t>.</a:t>
            </a:r>
            <a:r>
              <a:rPr lang="en-US" sz="3199" spc="-95">
                <a:solidFill>
                  <a:srgbClr val="000000"/>
                </a:solidFill>
                <a:latin typeface="Maven Pro Regular"/>
              </a:rPr>
              <a:t> Comentarios</a:t>
            </a:r>
            <a:r>
              <a:rPr lang="en-US" sz="3199" spc="-95">
                <a:solidFill>
                  <a:srgbClr val="000000"/>
                </a:solidFill>
                <a:latin typeface="Maven Pro Regular Bold"/>
              </a:rPr>
              <a:t>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806643" y="5966978"/>
            <a:ext cx="309324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-95">
                <a:solidFill>
                  <a:srgbClr val="000000"/>
                </a:solidFill>
                <a:latin typeface="Maven Pro Regular"/>
              </a:rPr>
              <a:t>Limpieza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841983" y="6745488"/>
            <a:ext cx="309324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-95">
                <a:solidFill>
                  <a:srgbClr val="000000"/>
                </a:solidFill>
                <a:latin typeface="Maven Pro Regular"/>
              </a:rPr>
              <a:t>Check in </a:t>
            </a:r>
          </a:p>
        </p:txBody>
      </p:sp>
      <p:sp>
        <p:nvSpPr>
          <p:cNvPr id="46" name="Freeform 46"/>
          <p:cNvSpPr/>
          <p:nvPr/>
        </p:nvSpPr>
        <p:spPr>
          <a:xfrm>
            <a:off x="7006972" y="1439151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8273410" y="7600198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9086832" y="7670400"/>
            <a:ext cx="3424119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9"/>
              </a:lnSpc>
              <a:spcBef>
                <a:spcPct val="0"/>
              </a:spcBef>
            </a:pPr>
            <a:r>
              <a:rPr lang="en-US" sz="3199" u="none" strike="noStrike" spc="-95">
                <a:solidFill>
                  <a:srgbClr val="000000"/>
                </a:solidFill>
                <a:latin typeface="Maven Pro Regular"/>
                <a:ea typeface="Maven Pro Regular"/>
              </a:rPr>
              <a:t>Airbnb´s registrados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6212" r="-21342"/>
            </a:stretch>
          </a:blipFill>
        </p:spPr>
      </p:sp>
      <p:sp>
        <p:nvSpPr>
          <p:cNvPr id="3" name="Freeform 3"/>
          <p:cNvSpPr/>
          <p:nvPr/>
        </p:nvSpPr>
        <p:spPr>
          <a:xfrm rot="2458396">
            <a:off x="-2984107" y="5876883"/>
            <a:ext cx="9531067" cy="5361225"/>
          </a:xfrm>
          <a:custGeom>
            <a:avLst/>
            <a:gdLst/>
            <a:ahLst/>
            <a:cxnLst/>
            <a:rect l="l" t="t" r="r" b="b"/>
            <a:pathLst>
              <a:path w="9531067" h="5361225">
                <a:moveTo>
                  <a:pt x="0" y="0"/>
                </a:moveTo>
                <a:lnTo>
                  <a:pt x="9531067" y="0"/>
                </a:lnTo>
                <a:lnTo>
                  <a:pt x="9531067" y="5361225"/>
                </a:lnTo>
                <a:lnTo>
                  <a:pt x="0" y="5361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765223">
            <a:off x="-2181892" y="5918514"/>
            <a:ext cx="11780093" cy="1963594"/>
          </a:xfrm>
          <a:custGeom>
            <a:avLst/>
            <a:gdLst/>
            <a:ahLst/>
            <a:cxnLst/>
            <a:rect l="l" t="t" r="r" b="b"/>
            <a:pathLst>
              <a:path w="11780093" h="1963594">
                <a:moveTo>
                  <a:pt x="0" y="0"/>
                </a:moveTo>
                <a:lnTo>
                  <a:pt x="11780093" y="0"/>
                </a:lnTo>
                <a:lnTo>
                  <a:pt x="11780093" y="1963594"/>
                </a:lnTo>
                <a:lnTo>
                  <a:pt x="0" y="1963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849" b="-7849"/>
            </a:stretch>
          </a:blipFill>
        </p:spPr>
      </p:sp>
      <p:sp>
        <p:nvSpPr>
          <p:cNvPr id="5" name="Freeform 5"/>
          <p:cNvSpPr/>
          <p:nvPr/>
        </p:nvSpPr>
        <p:spPr>
          <a:xfrm rot="718332">
            <a:off x="2209657" y="8315173"/>
            <a:ext cx="8941832" cy="3643797"/>
          </a:xfrm>
          <a:custGeom>
            <a:avLst/>
            <a:gdLst/>
            <a:ahLst/>
            <a:cxnLst/>
            <a:rect l="l" t="t" r="r" b="b"/>
            <a:pathLst>
              <a:path w="8941832" h="3643797">
                <a:moveTo>
                  <a:pt x="0" y="0"/>
                </a:moveTo>
                <a:lnTo>
                  <a:pt x="8941832" y="0"/>
                </a:lnTo>
                <a:lnTo>
                  <a:pt x="8941832" y="3643797"/>
                </a:lnTo>
                <a:lnTo>
                  <a:pt x="0" y="36437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816309">
            <a:off x="12912409" y="1467812"/>
            <a:ext cx="2057400" cy="1679587"/>
          </a:xfrm>
          <a:custGeom>
            <a:avLst/>
            <a:gdLst/>
            <a:ahLst/>
            <a:cxnLst/>
            <a:rect l="l" t="t" r="r" b="b"/>
            <a:pathLst>
              <a:path w="2057400" h="1679587">
                <a:moveTo>
                  <a:pt x="0" y="0"/>
                </a:moveTo>
                <a:lnTo>
                  <a:pt x="2057400" y="0"/>
                </a:lnTo>
                <a:lnTo>
                  <a:pt x="2057400" y="1679586"/>
                </a:lnTo>
                <a:lnTo>
                  <a:pt x="0" y="16795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1227072"/>
            <a:ext cx="12488401" cy="133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83"/>
              </a:lnSpc>
            </a:pPr>
            <a:r>
              <a:rPr lang="en-US" sz="8819">
                <a:solidFill>
                  <a:srgbClr val="000000"/>
                </a:solidFill>
                <a:latin typeface="Radley Italics"/>
              </a:rPr>
              <a:t> Variables Significativas</a:t>
            </a:r>
          </a:p>
        </p:txBody>
      </p:sp>
      <p:sp>
        <p:nvSpPr>
          <p:cNvPr id="8" name="Freeform 8"/>
          <p:cNvSpPr/>
          <p:nvPr/>
        </p:nvSpPr>
        <p:spPr>
          <a:xfrm rot="2196804">
            <a:off x="14375307" y="-2670146"/>
            <a:ext cx="7468941" cy="5340293"/>
          </a:xfrm>
          <a:custGeom>
            <a:avLst/>
            <a:gdLst/>
            <a:ahLst/>
            <a:cxnLst/>
            <a:rect l="l" t="t" r="r" b="b"/>
            <a:pathLst>
              <a:path w="7468941" h="5340293">
                <a:moveTo>
                  <a:pt x="0" y="0"/>
                </a:moveTo>
                <a:lnTo>
                  <a:pt x="7468941" y="0"/>
                </a:lnTo>
                <a:lnTo>
                  <a:pt x="7468941" y="5340292"/>
                </a:lnTo>
                <a:lnTo>
                  <a:pt x="0" y="53402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70018" y="7449379"/>
            <a:ext cx="1011409" cy="1108117"/>
          </a:xfrm>
          <a:custGeom>
            <a:avLst/>
            <a:gdLst/>
            <a:ahLst/>
            <a:cxnLst/>
            <a:rect l="l" t="t" r="r" b="b"/>
            <a:pathLst>
              <a:path w="1011409" h="1108117">
                <a:moveTo>
                  <a:pt x="0" y="0"/>
                </a:moveTo>
                <a:lnTo>
                  <a:pt x="1011408" y="0"/>
                </a:lnTo>
                <a:lnTo>
                  <a:pt x="1011408" y="1108117"/>
                </a:lnTo>
                <a:lnTo>
                  <a:pt x="0" y="11081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93914" y="2853538"/>
            <a:ext cx="8527453" cy="296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spc="-83">
                <a:solidFill>
                  <a:srgbClr val="000000"/>
                </a:solidFill>
                <a:latin typeface="Maven Pro Regular"/>
              </a:rPr>
              <a:t>Dado que son muchos los datos brindados por Airbnb posteriormente de tomar los mas relevantes se hizo una revisión donde según el modelo únicamente 9 de las variables elegidas realmente influyen en nuestro objetivo principal, es decir calcular el precio del Airbnb. </a:t>
            </a:r>
          </a:p>
          <a:p>
            <a:pPr algn="just">
              <a:lnSpc>
                <a:spcPts val="3919"/>
              </a:lnSpc>
            </a:pPr>
            <a:r>
              <a:rPr lang="en-US" sz="2799" spc="-83">
                <a:solidFill>
                  <a:srgbClr val="000000"/>
                </a:solidFill>
                <a:latin typeface="Maven Pro Regular"/>
              </a:rPr>
              <a:t>Las cuáles fueron:  </a:t>
            </a:r>
          </a:p>
        </p:txBody>
      </p:sp>
      <p:sp>
        <p:nvSpPr>
          <p:cNvPr id="11" name="Freeform 11"/>
          <p:cNvSpPr/>
          <p:nvPr/>
        </p:nvSpPr>
        <p:spPr>
          <a:xfrm>
            <a:off x="9670681" y="3061400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426443" y="4854257"/>
            <a:ext cx="309324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-95">
                <a:solidFill>
                  <a:srgbClr val="000000"/>
                </a:solidFill>
                <a:latin typeface="Maven Pro Regular"/>
              </a:rPr>
              <a:t>Longitud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941109" y="3050413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759660" y="9203643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042167" y="4849001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8"/>
                </a:lnTo>
                <a:lnTo>
                  <a:pt x="0" y="5889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042167" y="6199492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266358" y="7812781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823081" y="6146611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253594" y="7745258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670681" y="4751553"/>
            <a:ext cx="650499" cy="588997"/>
          </a:xfrm>
          <a:custGeom>
            <a:avLst/>
            <a:gdLst/>
            <a:ahLst/>
            <a:cxnLst/>
            <a:rect l="l" t="t" r="r" b="b"/>
            <a:pathLst>
              <a:path w="650499" h="588997">
                <a:moveTo>
                  <a:pt x="0" y="0"/>
                </a:moveTo>
                <a:lnTo>
                  <a:pt x="650499" y="0"/>
                </a:lnTo>
                <a:lnTo>
                  <a:pt x="650499" y="588997"/>
                </a:lnTo>
                <a:lnTo>
                  <a:pt x="0" y="5889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149855" y="7557371"/>
            <a:ext cx="284559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89">
                <a:solidFill>
                  <a:srgbClr val="000000"/>
                </a:solidFill>
                <a:latin typeface="Maven Pro Regular"/>
              </a:rPr>
              <a:t>Habitaciones privadas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164507" y="7830844"/>
            <a:ext cx="309324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-95">
                <a:solidFill>
                  <a:srgbClr val="000000"/>
                </a:solidFill>
                <a:latin typeface="Maven Pro Regular Bold"/>
              </a:rPr>
              <a:t>L</a:t>
            </a:r>
            <a:r>
              <a:rPr lang="en-US" sz="3199" spc="-95">
                <a:solidFill>
                  <a:srgbClr val="000000"/>
                </a:solidFill>
                <a:latin typeface="Maven Pro Regular"/>
              </a:rPr>
              <a:t>ocación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888160" y="4854257"/>
            <a:ext cx="309324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-95">
                <a:solidFill>
                  <a:srgbClr val="000000"/>
                </a:solidFill>
                <a:latin typeface="Maven Pro Regular"/>
              </a:rPr>
              <a:t>No. Huéspedes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888160" y="3055650"/>
            <a:ext cx="309324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-95">
                <a:solidFill>
                  <a:srgbClr val="000000"/>
                </a:solidFill>
                <a:latin typeface="Maven Pro Regular"/>
              </a:rPr>
              <a:t>Baños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578843" y="3208069"/>
            <a:ext cx="309324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-95">
                <a:solidFill>
                  <a:srgbClr val="000000"/>
                </a:solidFill>
                <a:latin typeface="Maven Pro Regular Bold"/>
              </a:rPr>
              <a:t>L</a:t>
            </a:r>
            <a:r>
              <a:rPr lang="en-US" sz="3199" spc="-95">
                <a:solidFill>
                  <a:srgbClr val="000000"/>
                </a:solidFill>
                <a:latin typeface="Maven Pro Regular"/>
              </a:rPr>
              <a:t>atitud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692666" y="6204748"/>
            <a:ext cx="3706432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-95">
                <a:solidFill>
                  <a:srgbClr val="000000"/>
                </a:solidFill>
                <a:latin typeface="Maven Pro Regular"/>
              </a:rPr>
              <a:t>Disponibilidad 365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58093" y="6204748"/>
            <a:ext cx="309324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-95">
                <a:solidFill>
                  <a:srgbClr val="000000"/>
                </a:solidFill>
                <a:latin typeface="Maven Pro Regular"/>
              </a:rPr>
              <a:t>Limpieza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482693" y="9156018"/>
            <a:ext cx="3424119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9"/>
              </a:lnSpc>
              <a:spcBef>
                <a:spcPct val="0"/>
              </a:spcBef>
            </a:pPr>
            <a:r>
              <a:rPr lang="en-US" sz="3199" u="none" strike="noStrike" spc="-95">
                <a:solidFill>
                  <a:srgbClr val="000000"/>
                </a:solidFill>
                <a:latin typeface="Maven Pro Regular"/>
                <a:ea typeface="Maven Pro Regular"/>
              </a:rPr>
              <a:t>Airbnb´s registrados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6212" r="-213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21517" y="1111753"/>
            <a:ext cx="10386356" cy="8231187"/>
          </a:xfrm>
          <a:custGeom>
            <a:avLst/>
            <a:gdLst/>
            <a:ahLst/>
            <a:cxnLst/>
            <a:rect l="l" t="t" r="r" b="b"/>
            <a:pathLst>
              <a:path w="10386356" h="8231187">
                <a:moveTo>
                  <a:pt x="0" y="0"/>
                </a:moveTo>
                <a:lnTo>
                  <a:pt x="10386356" y="0"/>
                </a:lnTo>
                <a:lnTo>
                  <a:pt x="10386356" y="8231187"/>
                </a:lnTo>
                <a:lnTo>
                  <a:pt x="0" y="8231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53743" flipH="1">
            <a:off x="2484337" y="1403612"/>
            <a:ext cx="3699683" cy="6493905"/>
          </a:xfrm>
          <a:custGeom>
            <a:avLst/>
            <a:gdLst/>
            <a:ahLst/>
            <a:cxnLst/>
            <a:rect l="l" t="t" r="r" b="b"/>
            <a:pathLst>
              <a:path w="3699683" h="6493905">
                <a:moveTo>
                  <a:pt x="3699682" y="0"/>
                </a:moveTo>
                <a:lnTo>
                  <a:pt x="0" y="0"/>
                </a:lnTo>
                <a:lnTo>
                  <a:pt x="0" y="6493905"/>
                </a:lnTo>
                <a:lnTo>
                  <a:pt x="3699682" y="6493905"/>
                </a:lnTo>
                <a:lnTo>
                  <a:pt x="3699682" y="0"/>
                </a:lnTo>
                <a:close/>
              </a:path>
            </a:pathLst>
          </a:custGeom>
          <a:blipFill>
            <a:blip r:embed="rId4"/>
            <a:stretch>
              <a:fillRect b="-21216"/>
            </a:stretch>
          </a:blipFill>
        </p:spPr>
      </p:sp>
      <p:sp>
        <p:nvSpPr>
          <p:cNvPr id="5" name="Freeform 5"/>
          <p:cNvSpPr/>
          <p:nvPr/>
        </p:nvSpPr>
        <p:spPr>
          <a:xfrm rot="480153">
            <a:off x="11157545" y="2777680"/>
            <a:ext cx="5395686" cy="6776372"/>
          </a:xfrm>
          <a:custGeom>
            <a:avLst/>
            <a:gdLst/>
            <a:ahLst/>
            <a:cxnLst/>
            <a:rect l="l" t="t" r="r" b="b"/>
            <a:pathLst>
              <a:path w="5395686" h="6776372">
                <a:moveTo>
                  <a:pt x="0" y="0"/>
                </a:moveTo>
                <a:lnTo>
                  <a:pt x="5395686" y="0"/>
                </a:lnTo>
                <a:lnTo>
                  <a:pt x="5395686" y="6776371"/>
                </a:lnTo>
                <a:lnTo>
                  <a:pt x="0" y="6776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85135" y="3250895"/>
            <a:ext cx="12543927" cy="5368850"/>
          </a:xfrm>
          <a:custGeom>
            <a:avLst/>
            <a:gdLst/>
            <a:ahLst/>
            <a:cxnLst/>
            <a:rect l="l" t="t" r="r" b="b"/>
            <a:pathLst>
              <a:path w="12543927" h="5368850">
                <a:moveTo>
                  <a:pt x="0" y="0"/>
                </a:moveTo>
                <a:lnTo>
                  <a:pt x="12543926" y="0"/>
                </a:lnTo>
                <a:lnTo>
                  <a:pt x="12543926" y="5368849"/>
                </a:lnTo>
                <a:lnTo>
                  <a:pt x="0" y="53688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9019" r="-322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-255129">
            <a:off x="534342" y="3184163"/>
            <a:ext cx="3839075" cy="5531808"/>
            <a:chOff x="0" y="0"/>
            <a:chExt cx="3172968" cy="4572000"/>
          </a:xfrm>
        </p:grpSpPr>
        <p:sp>
          <p:nvSpPr>
            <p:cNvPr id="8" name="Freeform 8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7"/>
              <a:stretch>
                <a:fillRect t="-1958" b="-1958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8"/>
              <a:stretch>
                <a:fillRect l="-160" r="-160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-5308155">
            <a:off x="3266863" y="7792802"/>
            <a:ext cx="934445" cy="1653885"/>
          </a:xfrm>
          <a:custGeom>
            <a:avLst/>
            <a:gdLst/>
            <a:ahLst/>
            <a:cxnLst/>
            <a:rect l="l" t="t" r="r" b="b"/>
            <a:pathLst>
              <a:path w="934445" h="1653885">
                <a:moveTo>
                  <a:pt x="0" y="0"/>
                </a:moveTo>
                <a:lnTo>
                  <a:pt x="934445" y="0"/>
                </a:lnTo>
                <a:lnTo>
                  <a:pt x="934445" y="1653885"/>
                </a:lnTo>
                <a:lnTo>
                  <a:pt x="0" y="16538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573214" y="4119391"/>
            <a:ext cx="10801291" cy="320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3"/>
              </a:lnSpc>
            </a:pPr>
            <a:r>
              <a:rPr lang="en-US" sz="3031" spc="-90">
                <a:solidFill>
                  <a:srgbClr val="000000"/>
                </a:solidFill>
                <a:latin typeface="Maven Pro Regular"/>
                <a:ea typeface="Maven Pro Regular"/>
              </a:rPr>
              <a:t>El modelo, sirve para calcular el precio futuro de Airbnb´s que se encuentran únicamente en la Ciudad de México y que su precio sea promedio, ni muy alto, ni muy bajo.</a:t>
            </a:r>
          </a:p>
          <a:p>
            <a:pPr algn="l">
              <a:lnSpc>
                <a:spcPts val="4243"/>
              </a:lnSpc>
            </a:pPr>
            <a:endParaRPr lang="en-US" sz="3031" spc="-90">
              <a:solidFill>
                <a:srgbClr val="000000"/>
              </a:solidFill>
              <a:latin typeface="Maven Pro Regular"/>
              <a:ea typeface="Maven Pro Regular"/>
            </a:endParaRPr>
          </a:p>
          <a:p>
            <a:pPr algn="l">
              <a:lnSpc>
                <a:spcPts val="4243"/>
              </a:lnSpc>
            </a:pPr>
            <a:r>
              <a:rPr lang="en-US" sz="3031" spc="-90">
                <a:solidFill>
                  <a:srgbClr val="000000"/>
                </a:solidFill>
                <a:latin typeface="Maven Pro Regular"/>
              </a:rPr>
              <a:t>Finalmente, este modelo, nos dice cuánto valdrá un Airbnb en la Ciudad de México con un 53.77% de precisión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27918" y="1820725"/>
            <a:ext cx="1097355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Radley Italics"/>
              </a:rPr>
              <a:t>Modelo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6561134" y="-2986374"/>
            <a:ext cx="6086205" cy="15728590"/>
          </a:xfrm>
          <a:custGeom>
            <a:avLst/>
            <a:gdLst/>
            <a:ahLst/>
            <a:cxnLst/>
            <a:rect l="l" t="t" r="r" b="b"/>
            <a:pathLst>
              <a:path w="6086205" h="15728590">
                <a:moveTo>
                  <a:pt x="0" y="0"/>
                </a:moveTo>
                <a:lnTo>
                  <a:pt x="6086205" y="0"/>
                </a:lnTo>
                <a:lnTo>
                  <a:pt x="6086205" y="15728590"/>
                </a:lnTo>
                <a:lnTo>
                  <a:pt x="0" y="15728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197" r="-10700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8966" y="6620206"/>
            <a:ext cx="6628722" cy="3666794"/>
            <a:chOff x="0" y="0"/>
            <a:chExt cx="5000803" cy="2766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0803" cy="2766282"/>
            </a:xfrm>
            <a:custGeom>
              <a:avLst/>
              <a:gdLst/>
              <a:ahLst/>
              <a:cxnLst/>
              <a:rect l="l" t="t" r="r" b="b"/>
              <a:pathLst>
                <a:path w="5000803" h="2766282">
                  <a:moveTo>
                    <a:pt x="35038" y="0"/>
                  </a:moveTo>
                  <a:lnTo>
                    <a:pt x="4965765" y="0"/>
                  </a:lnTo>
                  <a:cubicBezTo>
                    <a:pt x="4985116" y="0"/>
                    <a:pt x="5000803" y="15687"/>
                    <a:pt x="5000803" y="35038"/>
                  </a:cubicBezTo>
                  <a:lnTo>
                    <a:pt x="5000803" y="2731244"/>
                  </a:lnTo>
                  <a:cubicBezTo>
                    <a:pt x="5000803" y="2750595"/>
                    <a:pt x="4985116" y="2766282"/>
                    <a:pt x="4965765" y="2766282"/>
                  </a:cubicBezTo>
                  <a:lnTo>
                    <a:pt x="35038" y="2766282"/>
                  </a:lnTo>
                  <a:cubicBezTo>
                    <a:pt x="15687" y="2766282"/>
                    <a:pt x="0" y="2750595"/>
                    <a:pt x="0" y="2731244"/>
                  </a:cubicBezTo>
                  <a:lnTo>
                    <a:pt x="0" y="35038"/>
                  </a:lnTo>
                  <a:cubicBezTo>
                    <a:pt x="0" y="15687"/>
                    <a:pt x="15687" y="0"/>
                    <a:pt x="35038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5000803" cy="2861532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just">
                <a:lnSpc>
                  <a:spcPts val="5319"/>
                </a:lnSpc>
              </a:pPr>
              <a:r>
                <a:rPr lang="en-US" sz="3799" spc="-113">
                  <a:solidFill>
                    <a:srgbClr val="000000"/>
                  </a:solidFill>
                  <a:latin typeface="Maven Pro Regular Bold"/>
                </a:rPr>
                <a:t>Gracias al modelo pudimos llegar a la siguiente fórmula para poder calcular el valor monetario del Airbnb según sus características. 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960053" y="-827565"/>
            <a:ext cx="3279030" cy="6040389"/>
          </a:xfrm>
          <a:custGeom>
            <a:avLst/>
            <a:gdLst/>
            <a:ahLst/>
            <a:cxnLst/>
            <a:rect l="l" t="t" r="r" b="b"/>
            <a:pathLst>
              <a:path w="3279030" h="6040389">
                <a:moveTo>
                  <a:pt x="0" y="0"/>
                </a:moveTo>
                <a:lnTo>
                  <a:pt x="3279030" y="0"/>
                </a:lnTo>
                <a:lnTo>
                  <a:pt x="3279030" y="6040390"/>
                </a:lnTo>
                <a:lnTo>
                  <a:pt x="0" y="6040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3350" t="-8658" r="-34553" b="-10897"/>
            </a:stretch>
          </a:blipFill>
        </p:spPr>
      </p:sp>
      <p:sp>
        <p:nvSpPr>
          <p:cNvPr id="7" name="Freeform 7"/>
          <p:cNvSpPr/>
          <p:nvPr/>
        </p:nvSpPr>
        <p:spPr>
          <a:xfrm rot="464068">
            <a:off x="324341" y="3226883"/>
            <a:ext cx="3389033" cy="978864"/>
          </a:xfrm>
          <a:custGeom>
            <a:avLst/>
            <a:gdLst/>
            <a:ahLst/>
            <a:cxnLst/>
            <a:rect l="l" t="t" r="r" b="b"/>
            <a:pathLst>
              <a:path w="3389033" h="978864">
                <a:moveTo>
                  <a:pt x="0" y="0"/>
                </a:moveTo>
                <a:lnTo>
                  <a:pt x="3389033" y="0"/>
                </a:lnTo>
                <a:lnTo>
                  <a:pt x="3389033" y="978864"/>
                </a:lnTo>
                <a:lnTo>
                  <a:pt x="0" y="978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539"/>
            </a:stretch>
          </a:blipFill>
        </p:spPr>
      </p:sp>
      <p:sp>
        <p:nvSpPr>
          <p:cNvPr id="8" name="Freeform 8"/>
          <p:cNvSpPr/>
          <p:nvPr/>
        </p:nvSpPr>
        <p:spPr>
          <a:xfrm rot="1044442">
            <a:off x="4989957" y="349768"/>
            <a:ext cx="2160075" cy="734426"/>
          </a:xfrm>
          <a:custGeom>
            <a:avLst/>
            <a:gdLst/>
            <a:ahLst/>
            <a:cxnLst/>
            <a:rect l="l" t="t" r="r" b="b"/>
            <a:pathLst>
              <a:path w="2160075" h="734426">
                <a:moveTo>
                  <a:pt x="0" y="0"/>
                </a:moveTo>
                <a:lnTo>
                  <a:pt x="2160075" y="0"/>
                </a:lnTo>
                <a:lnTo>
                  <a:pt x="2160075" y="734426"/>
                </a:lnTo>
                <a:lnTo>
                  <a:pt x="0" y="7344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431986" y="4349683"/>
            <a:ext cx="13495473" cy="1587634"/>
          </a:xfrm>
          <a:custGeom>
            <a:avLst/>
            <a:gdLst/>
            <a:ahLst/>
            <a:cxnLst/>
            <a:rect l="l" t="t" r="r" b="b"/>
            <a:pathLst>
              <a:path w="13495473" h="1587634">
                <a:moveTo>
                  <a:pt x="0" y="0"/>
                </a:moveTo>
                <a:lnTo>
                  <a:pt x="13495473" y="0"/>
                </a:lnTo>
                <a:lnTo>
                  <a:pt x="13495473" y="1587634"/>
                </a:lnTo>
                <a:lnTo>
                  <a:pt x="0" y="15876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45" b="-84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16142" y="1367450"/>
            <a:ext cx="5014371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>
                <a:solidFill>
                  <a:srgbClr val="000000"/>
                </a:solidFill>
                <a:latin typeface="Radley Italics"/>
              </a:rPr>
              <a:t>Precio Futuro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6212" r="-21342"/>
            </a:stretch>
          </a:blipFill>
        </p:spPr>
      </p:sp>
      <p:sp>
        <p:nvSpPr>
          <p:cNvPr id="3" name="Freeform 3"/>
          <p:cNvSpPr/>
          <p:nvPr/>
        </p:nvSpPr>
        <p:spPr>
          <a:xfrm rot="-5696486">
            <a:off x="4607787" y="2135527"/>
            <a:ext cx="5201788" cy="8422198"/>
          </a:xfrm>
          <a:custGeom>
            <a:avLst/>
            <a:gdLst/>
            <a:ahLst/>
            <a:cxnLst/>
            <a:rect l="l" t="t" r="r" b="b"/>
            <a:pathLst>
              <a:path w="5201788" h="8422198">
                <a:moveTo>
                  <a:pt x="0" y="0"/>
                </a:moveTo>
                <a:lnTo>
                  <a:pt x="5201788" y="0"/>
                </a:lnTo>
                <a:lnTo>
                  <a:pt x="5201788" y="8422198"/>
                </a:lnTo>
                <a:lnTo>
                  <a:pt x="0" y="842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4670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92981" y="4017791"/>
            <a:ext cx="6559190" cy="1894509"/>
          </a:xfrm>
          <a:custGeom>
            <a:avLst/>
            <a:gdLst/>
            <a:ahLst/>
            <a:cxnLst/>
            <a:rect l="l" t="t" r="r" b="b"/>
            <a:pathLst>
              <a:path w="6559190" h="1894509">
                <a:moveTo>
                  <a:pt x="0" y="0"/>
                </a:moveTo>
                <a:lnTo>
                  <a:pt x="6559190" y="0"/>
                </a:lnTo>
                <a:lnTo>
                  <a:pt x="6559190" y="1894509"/>
                </a:lnTo>
                <a:lnTo>
                  <a:pt x="0" y="1894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539"/>
            </a:stretch>
          </a:blipFill>
        </p:spPr>
      </p:sp>
      <p:sp>
        <p:nvSpPr>
          <p:cNvPr id="5" name="Freeform 5"/>
          <p:cNvSpPr/>
          <p:nvPr/>
        </p:nvSpPr>
        <p:spPr>
          <a:xfrm rot="-9601654">
            <a:off x="12365346" y="2629822"/>
            <a:ext cx="3677125" cy="5723152"/>
          </a:xfrm>
          <a:custGeom>
            <a:avLst/>
            <a:gdLst/>
            <a:ahLst/>
            <a:cxnLst/>
            <a:rect l="l" t="t" r="r" b="b"/>
            <a:pathLst>
              <a:path w="3677125" h="5723152">
                <a:moveTo>
                  <a:pt x="0" y="0"/>
                </a:moveTo>
                <a:lnTo>
                  <a:pt x="3677125" y="0"/>
                </a:lnTo>
                <a:lnTo>
                  <a:pt x="3677125" y="5723152"/>
                </a:lnTo>
                <a:lnTo>
                  <a:pt x="0" y="5723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3972576" y="2173931"/>
            <a:ext cx="10342848" cy="6636512"/>
          </a:xfrm>
          <a:custGeom>
            <a:avLst/>
            <a:gdLst/>
            <a:ahLst/>
            <a:cxnLst/>
            <a:rect l="l" t="t" r="r" b="b"/>
            <a:pathLst>
              <a:path w="10342848" h="6636512">
                <a:moveTo>
                  <a:pt x="0" y="0"/>
                </a:moveTo>
                <a:lnTo>
                  <a:pt x="10342848" y="0"/>
                </a:lnTo>
                <a:lnTo>
                  <a:pt x="10342848" y="6636512"/>
                </a:lnTo>
                <a:lnTo>
                  <a:pt x="0" y="66365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1431"/>
            </a:stretch>
          </a:blipFill>
        </p:spPr>
      </p:sp>
      <p:sp>
        <p:nvSpPr>
          <p:cNvPr id="7" name="Freeform 7"/>
          <p:cNvSpPr/>
          <p:nvPr/>
        </p:nvSpPr>
        <p:spPr>
          <a:xfrm rot="140558">
            <a:off x="6711235" y="608849"/>
            <a:ext cx="5040400" cy="2142170"/>
          </a:xfrm>
          <a:custGeom>
            <a:avLst/>
            <a:gdLst/>
            <a:ahLst/>
            <a:cxnLst/>
            <a:rect l="l" t="t" r="r" b="b"/>
            <a:pathLst>
              <a:path w="5040400" h="2142170">
                <a:moveTo>
                  <a:pt x="0" y="0"/>
                </a:moveTo>
                <a:lnTo>
                  <a:pt x="5040400" y="0"/>
                </a:lnTo>
                <a:lnTo>
                  <a:pt x="5040400" y="2142171"/>
                </a:lnTo>
                <a:lnTo>
                  <a:pt x="0" y="21421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118879" y="1427060"/>
            <a:ext cx="4056786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5"/>
              </a:lnSpc>
            </a:pPr>
            <a:r>
              <a:rPr lang="en-US" sz="6500">
                <a:solidFill>
                  <a:srgbClr val="000000"/>
                </a:solidFill>
                <a:latin typeface="Radley Italics"/>
              </a:rPr>
              <a:t>Conclusión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22845" y="3239325"/>
            <a:ext cx="9881064" cy="248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528" spc="-105">
                <a:solidFill>
                  <a:srgbClr val="000000"/>
                </a:solidFill>
                <a:latin typeface="Maven Pro Regular"/>
              </a:rPr>
              <a:t>Finalmente, podemos decir que el calcular el precio futuro de un Airbnb puede llegar a ser un reto, sin embargo, sabiendo tratar los datos se pueden llegar a lograr como se vio en esta presentación</a:t>
            </a:r>
          </a:p>
        </p:txBody>
      </p:sp>
      <p:sp>
        <p:nvSpPr>
          <p:cNvPr id="10" name="Freeform 10"/>
          <p:cNvSpPr/>
          <p:nvPr/>
        </p:nvSpPr>
        <p:spPr>
          <a:xfrm>
            <a:off x="3470159" y="1679935"/>
            <a:ext cx="1449672" cy="1588286"/>
          </a:xfrm>
          <a:custGeom>
            <a:avLst/>
            <a:gdLst/>
            <a:ahLst/>
            <a:cxnLst/>
            <a:rect l="l" t="t" r="r" b="b"/>
            <a:pathLst>
              <a:path w="1449672" h="1588286">
                <a:moveTo>
                  <a:pt x="0" y="0"/>
                </a:moveTo>
                <a:lnTo>
                  <a:pt x="1449672" y="0"/>
                </a:lnTo>
                <a:lnTo>
                  <a:pt x="1449672" y="1588286"/>
                </a:lnTo>
                <a:lnTo>
                  <a:pt x="0" y="15882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317</Words>
  <Application>Microsoft Office PowerPoint</Application>
  <PresentationFormat>Personalizado</PresentationFormat>
  <Paragraphs>47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Radley Italics</vt:lpstr>
      <vt:lpstr>Calibri</vt:lpstr>
      <vt:lpstr>Maven Pro Regular Bold</vt:lpstr>
      <vt:lpstr>Maven Pro Regular</vt:lpstr>
      <vt:lpstr>Arial</vt:lpstr>
      <vt:lpstr>Bahnschrift Light SemiCondensed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Blue White Green Writing Brainstorm Modern Scrapbook Whiteboard Presentation</dc:title>
  <dc:creator>Andrea Corona Jiménez</dc:creator>
  <cp:lastModifiedBy>Andrea Corona Jiménez</cp:lastModifiedBy>
  <cp:revision>3</cp:revision>
  <dcterms:created xsi:type="dcterms:W3CDTF">2006-08-16T00:00:00Z</dcterms:created>
  <dcterms:modified xsi:type="dcterms:W3CDTF">2024-06-10T18:10:30Z</dcterms:modified>
  <dc:identifier>DAFk09g1Ef8</dc:identifier>
</cp:coreProperties>
</file>